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296" r:id="rId3"/>
    <p:sldId id="268" r:id="rId4"/>
    <p:sldId id="269" r:id="rId5"/>
    <p:sldId id="284" r:id="rId6"/>
    <p:sldId id="285" r:id="rId7"/>
    <p:sldId id="286" r:id="rId8"/>
    <p:sldId id="287" r:id="rId9"/>
    <p:sldId id="288" r:id="rId10"/>
    <p:sldId id="270" r:id="rId11"/>
    <p:sldId id="271" r:id="rId12"/>
    <p:sldId id="289" r:id="rId13"/>
    <p:sldId id="290" r:id="rId14"/>
    <p:sldId id="272" r:id="rId15"/>
    <p:sldId id="273" r:id="rId16"/>
    <p:sldId id="291" r:id="rId17"/>
    <p:sldId id="292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  <p14:sldId id="296"/>
          </p14:sldIdLst>
        </p14:section>
        <p14:section name="Setul de instrucțiuni" id="{34C61D3D-3DDA-8544-919D-38908B71CF6E}">
          <p14:sldIdLst>
            <p14:sldId id="268"/>
            <p14:sldId id="269"/>
            <p14:sldId id="284"/>
            <p14:sldId id="285"/>
            <p14:sldId id="286"/>
            <p14:sldId id="287"/>
            <p14:sldId id="288"/>
          </p14:sldIdLst>
        </p14:section>
        <p14:section name="Design hardware" id="{DBB0F080-D76F-2449-A8A8-97428CE5CDE4}">
          <p14:sldIdLst>
            <p14:sldId id="270"/>
            <p14:sldId id="271"/>
            <p14:sldId id="289"/>
            <p14:sldId id="290"/>
          </p14:sldIdLst>
        </p14:section>
        <p14:section name="Etapele dezvoltării" id="{D01103C6-D9B4-874A-903D-1D54C47D2E73}">
          <p14:sldIdLst>
            <p14:sldId id="272"/>
            <p14:sldId id="273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/>
    <p:restoredTop sz="96928"/>
  </p:normalViewPr>
  <p:slideViewPr>
    <p:cSldViewPr snapToGrid="0" snapToObjects="1">
      <p:cViewPr varScale="1">
        <p:scale>
          <a:sx n="82" d="100"/>
          <a:sy n="82" d="100"/>
        </p:scale>
        <p:origin x="86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16.12.2022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94906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0059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23377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4924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2086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2716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9028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8876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8226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5820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5624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516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0092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slide" Target="slide10.xml"/><Relationship Id="rId5" Type="http://schemas.openxmlformats.org/officeDocument/2006/relationships/slide" Target="slide14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ry-Home/gpp_calc/blob/main/doc/Documentatie_GPP.pdf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9" b="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106622"/>
            <a:ext cx="1754501" cy="1065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6680718" y="3322453"/>
            <a:ext cx="1073021" cy="33514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5356859" y="385357"/>
            <a:ext cx="14782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FIC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883194" y="1179600"/>
            <a:ext cx="442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Milestone</a:t>
            </a:r>
            <a:r>
              <a:rPr lang="ro-RO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 – S12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– </a:t>
            </a:r>
            <a:r>
              <a:rPr lang="en-US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Grupa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2.2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9093221"/>
                  </p:ext>
                </p:extLst>
              </p:nvPr>
            </p:nvGraphicFramePr>
            <p:xfrm>
              <a:off x="7174180" y="2823566"/>
              <a:ext cx="2798689" cy="1668068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8689" cy="166806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80" y="2823566"/>
                <a:ext cx="2798689" cy="1668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74153"/>
                  </p:ext>
                </p:extLst>
              </p:nvPr>
            </p:nvGraphicFramePr>
            <p:xfrm>
              <a:off x="-64272" y="3809114"/>
              <a:ext cx="3850458" cy="216588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50458" cy="216588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4272" y="3809114"/>
                <a:ext cx="3850458" cy="216588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4916607"/>
                  </p:ext>
                </p:extLst>
              </p:nvPr>
            </p:nvGraphicFramePr>
            <p:xfrm>
              <a:off x="4182263" y="201376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2263" y="2013766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4DE571-8633-53F4-955C-B173B3C5D6B8}"/>
              </a:ext>
            </a:extLst>
          </p:cNvPr>
          <p:cNvCxnSpPr>
            <a:cxnSpLocks/>
          </p:cNvCxnSpPr>
          <p:nvPr/>
        </p:nvCxnSpPr>
        <p:spPr>
          <a:xfrm flipH="1">
            <a:off x="9227114" y="2640563"/>
            <a:ext cx="1239217" cy="136420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37C82CA-30C6-9D88-73DB-3ADCC33F29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6941" y="414434"/>
            <a:ext cx="2499337" cy="24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6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66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hard</a:t>
            </a:r>
            <a:r>
              <a:rPr lang="ro-RO" sz="6600" b="1" spc="-150" dirty="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ware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0494" r="104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45028" y="101150"/>
            <a:ext cx="791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Schema hardware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F1AD-22AF-2B7C-25A0-309CE3F8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308" y="848631"/>
            <a:ext cx="9013240" cy="5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0494" r="104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45028" y="101150"/>
            <a:ext cx="791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Control Unit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F1AD-22AF-2B7C-25A0-309CE3F8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92032" y="848631"/>
            <a:ext cx="6871792" cy="5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0494" r="104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45028" y="101150"/>
            <a:ext cx="791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ALU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F1AD-22AF-2B7C-25A0-309CE3F8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2101" y="848631"/>
            <a:ext cx="5791653" cy="5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6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59817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Etapele dezvoltării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844986" y="1834088"/>
            <a:ext cx="65021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</a:t>
            </a:r>
          </a:p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Stabilirea setului de instrucțiuni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432049" y="4790662"/>
            <a:ext cx="117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Raleway" pitchFamily="2" charset="-18"/>
              </a:rPr>
              <a:t>Prima etapă a fost stabilirea setului de instrucțiuni. Ne-am întâlnit toți și am lucrat</a:t>
            </a:r>
          </a:p>
          <a:p>
            <a:r>
              <a:rPr lang="ro-RO" sz="2400" dirty="0">
                <a:solidFill>
                  <a:schemeClr val="bg1"/>
                </a:solidFill>
                <a:latin typeface="Raleway" pitchFamily="2" charset="-18"/>
              </a:rPr>
              <a:t>În echipă pentru a determina care este setul de instrucțiuni cel mai util și potrivit </a:t>
            </a:r>
          </a:p>
          <a:p>
            <a:r>
              <a:rPr lang="ro-RO" sz="2400" dirty="0">
                <a:solidFill>
                  <a:schemeClr val="bg1"/>
                </a:solidFill>
                <a:latin typeface="Raleway" pitchFamily="2" charset="-18"/>
              </a:rPr>
              <a:t>pentru proiectul nostru</a:t>
            </a: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307981" y="1834088"/>
            <a:ext cx="75761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 – 2</a:t>
            </a:r>
          </a:p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Dezvoltarea asamblorului și stabilirea</a:t>
            </a:r>
          </a:p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componentelor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556058" y="4507645"/>
            <a:ext cx="116359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Av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ând</a:t>
            </a: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 setul de instrucțiuni, Sebi a făcut un asamblor pe baza acestuia.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Am purtat o discuție cu cei de la hardware pentru a stabili formatul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Intrare-ieșire al componentelor, respectiv cum ele pot fi conectate pe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mai departe.</a:t>
            </a:r>
          </a:p>
        </p:txBody>
      </p:sp>
    </p:spTree>
    <p:extLst>
      <p:ext uri="{BB962C8B-B14F-4D97-AF65-F5344CB8AC3E}">
        <p14:creationId xmlns:p14="http://schemas.microsoft.com/office/powerpoint/2010/main" val="235566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746888" y="1834088"/>
            <a:ext cx="66983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 – 3</a:t>
            </a:r>
          </a:p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Dezvoltarea modulelor software</a:t>
            </a:r>
          </a:p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pentru componentele primare,</a:t>
            </a:r>
          </a:p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Stabilirea semnalelor de control</a:t>
            </a:r>
            <a:r>
              <a:rPr lang="en-US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și funcționarea ALU</a:t>
            </a:r>
            <a:endParaRPr lang="en-LT" sz="2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708429" y="3562085"/>
            <a:ext cx="110385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Cei de la software au putut începe să scrie cod 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Verilog </a:t>
            </a:r>
            <a:r>
              <a:rPr lang="en-US" sz="2800" dirty="0" err="1">
                <a:solidFill>
                  <a:schemeClr val="bg1"/>
                </a:solidFill>
                <a:latin typeface="Raleway" pitchFamily="2" charset="-18"/>
              </a:rPr>
              <a:t>pentru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Regi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ștri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pPr marL="457200" indent="-457200">
              <a:buFontTx/>
              <a:buChar char="-"/>
            </a:pP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Data 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Memory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pPr marL="457200" indent="-457200">
              <a:buFontTx/>
              <a:buChar char="-"/>
            </a:pP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Instruction</a:t>
            </a: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Memory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S-a stabilit un total de 19 semnale de control fiecare cu un rol bine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determinat.</a:t>
            </a:r>
          </a:p>
        </p:txBody>
      </p:sp>
    </p:spTree>
    <p:extLst>
      <p:ext uri="{BB962C8B-B14F-4D97-AF65-F5344CB8AC3E}">
        <p14:creationId xmlns:p14="http://schemas.microsoft.com/office/powerpoint/2010/main" val="183008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533211" y="1834088"/>
            <a:ext cx="7125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 – 4</a:t>
            </a:r>
          </a:p>
          <a:p>
            <a:pPr algn="ctr"/>
            <a:r>
              <a:rPr lang="ro-RO" sz="20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Testing</a:t>
            </a:r>
            <a:r>
              <a:rPr lang="ro-RO" sz="2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, stabilirea conexiunilor finale, finalizarea</a:t>
            </a:r>
          </a:p>
          <a:p>
            <a:pPr algn="ctr"/>
            <a:r>
              <a:rPr lang="ro-RO" sz="2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modulelor software, completarea schemei hardware și global </a:t>
            </a:r>
            <a:r>
              <a:rPr lang="ro-RO" sz="20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testing</a:t>
            </a:r>
            <a:endParaRPr lang="ro-RO" sz="2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677356" y="3477638"/>
            <a:ext cx="107708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Pe parcurs ce colegii terminau modulele, tester-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ul</a:t>
            </a: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 era înștiințat.</a:t>
            </a:r>
          </a:p>
          <a:p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S-a realizat o testare de 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&gt; 70% a </a:t>
            </a:r>
            <a:r>
              <a:rPr lang="en-US" sz="2800" dirty="0" err="1">
                <a:solidFill>
                  <a:schemeClr val="bg1"/>
                </a:solidFill>
                <a:latin typeface="Raleway" pitchFamily="2" charset="-18"/>
              </a:rPr>
              <a:t>modulelor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.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În această etapă s-a finalizat schema hardware respectiv modulul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Global.</a:t>
            </a:r>
          </a:p>
        </p:txBody>
      </p:sp>
    </p:spTree>
    <p:extLst>
      <p:ext uri="{BB962C8B-B14F-4D97-AF65-F5344CB8AC3E}">
        <p14:creationId xmlns:p14="http://schemas.microsoft.com/office/powerpoint/2010/main" val="174827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5340070" y="1834088"/>
            <a:ext cx="1511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Sarcini</a:t>
            </a: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770661" y="1962610"/>
            <a:ext cx="753358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Designeri hardware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Bianca: ALU,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schem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a finală</a:t>
            </a:r>
          </a:p>
          <a:p>
            <a:pPr marL="457200" indent="-457200">
              <a:buFontTx/>
              <a:buChar char="-"/>
            </a:pP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Lore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 Control Unit, schema final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ă</a:t>
            </a:r>
          </a:p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Software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- Sebi: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Asamblor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ALU,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regi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ștri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 X, Y, ACC, IR, modulul final</a:t>
            </a:r>
          </a:p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- Adrian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 Control Unit, Sign Extend, PC, IM,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multiplexoare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pentru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PC 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și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regiștri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final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Cristi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 Control Unit, Zero Extend, SP, DM,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multiplexoare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pentru DM, modul final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Testing: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Iulia: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testare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regi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ștri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 X, Y, ACC, PC, IR, Control Unit, 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ALU,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Sign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Extend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, Zero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Extend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final;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Project Manager s-a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implicat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în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mai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multe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zone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inclusiv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design hardware (ALU,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schemă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finala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altele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), Software (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final, Control Unit, ALU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altele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), testing. S-a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ocupat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documentație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prezentări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timeline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gestionarea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situațiilor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;</a:t>
            </a:r>
          </a:p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Am avut în total 7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meeting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-uri în care am discutat și rezolvat eventualele probleme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.</a:t>
            </a:r>
            <a:endParaRPr lang="ro-RO" sz="1600" dirty="0">
              <a:solidFill>
                <a:schemeClr val="bg1"/>
              </a:solidFill>
              <a:latin typeface="Raleway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5052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9" b="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5356859" y="385357"/>
            <a:ext cx="14782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FIC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883194" y="1179600"/>
            <a:ext cx="442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Milestone</a:t>
            </a:r>
            <a:r>
              <a:rPr lang="ro-RO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 – S12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– </a:t>
            </a:r>
            <a:r>
              <a:rPr lang="en-US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Grupa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2.2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14636-B466-B2F6-CAF1-0835EFD5BDB9}"/>
              </a:ext>
            </a:extLst>
          </p:cNvPr>
          <p:cNvSpPr txBox="1"/>
          <p:nvPr/>
        </p:nvSpPr>
        <p:spPr>
          <a:xfrm>
            <a:off x="308619" y="2102930"/>
            <a:ext cx="118833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>
                <a:solidFill>
                  <a:schemeClr val="bg1"/>
                </a:solidFill>
              </a:rPr>
              <a:t>Membrii echipei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Project Manager: Efrem Drago</a:t>
            </a:r>
            <a:r>
              <a:rPr lang="ro-RO" sz="3200" dirty="0">
                <a:solidFill>
                  <a:schemeClr val="bg1"/>
                </a:solidFill>
              </a:rPr>
              <a:t>ș</a:t>
            </a:r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3200" dirty="0" err="1">
                <a:solidFill>
                  <a:schemeClr val="bg1"/>
                </a:solidFill>
              </a:rPr>
              <a:t>Sebasti</a:t>
            </a:r>
            <a:r>
              <a:rPr lang="ro-RO" sz="3200" dirty="0">
                <a:solidFill>
                  <a:schemeClr val="bg1"/>
                </a:solidFill>
              </a:rPr>
              <a:t>a</a:t>
            </a:r>
            <a:r>
              <a:rPr lang="en-US" sz="3200" dirty="0">
                <a:solidFill>
                  <a:schemeClr val="bg1"/>
                </a:solidFill>
              </a:rPr>
              <a:t>n-Mihaly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Hardware </a:t>
            </a:r>
            <a:r>
              <a:rPr lang="en-US" sz="3200" dirty="0" err="1">
                <a:solidFill>
                  <a:schemeClr val="bg1"/>
                </a:solidFill>
              </a:rPr>
              <a:t>Desgin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Gostian</a:t>
            </a:r>
            <a:r>
              <a:rPr lang="en-US" sz="3200" dirty="0">
                <a:solidFill>
                  <a:schemeClr val="bg1"/>
                </a:solidFill>
              </a:rPr>
              <a:t> Loredana </a:t>
            </a:r>
            <a:r>
              <a:rPr lang="ro-RO" sz="3200" dirty="0">
                <a:solidFill>
                  <a:schemeClr val="bg1"/>
                </a:solidFill>
              </a:rPr>
              <a:t>și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 err="1">
                <a:solidFill>
                  <a:schemeClr val="bg1"/>
                </a:solidFill>
              </a:rPr>
              <a:t>rbosu</a:t>
            </a:r>
            <a:r>
              <a:rPr lang="en-US" sz="3200" dirty="0">
                <a:solidFill>
                  <a:schemeClr val="bg1"/>
                </a:solidFill>
              </a:rPr>
              <a:t> Bianca-Florentina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Software: Gabor Sebastian, </a:t>
            </a:r>
            <a:r>
              <a:rPr lang="en-US" sz="3200" dirty="0" err="1">
                <a:solidFill>
                  <a:schemeClr val="bg1"/>
                </a:solidFill>
              </a:rPr>
              <a:t>Farca</a:t>
            </a:r>
            <a:r>
              <a:rPr lang="ro-RO" sz="3200" dirty="0">
                <a:solidFill>
                  <a:schemeClr val="bg1"/>
                </a:solidFill>
              </a:rPr>
              <a:t>ș </a:t>
            </a:r>
            <a:r>
              <a:rPr lang="en-US" sz="3200" dirty="0">
                <a:solidFill>
                  <a:schemeClr val="bg1"/>
                </a:solidFill>
              </a:rPr>
              <a:t>Adrian</a:t>
            </a:r>
            <a:r>
              <a:rPr lang="ro-RO" sz="3200" dirty="0">
                <a:solidFill>
                  <a:schemeClr val="bg1"/>
                </a:solidFill>
              </a:rPr>
              <a:t> și </a:t>
            </a:r>
            <a:r>
              <a:rPr lang="en-US" sz="3200" dirty="0">
                <a:solidFill>
                  <a:schemeClr val="bg1"/>
                </a:solidFill>
              </a:rPr>
              <a:t>Go</a:t>
            </a:r>
            <a:r>
              <a:rPr lang="ro-RO" sz="3200" dirty="0">
                <a:solidFill>
                  <a:schemeClr val="bg1"/>
                </a:solidFill>
              </a:rPr>
              <a:t>ș</a:t>
            </a: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ro-RO" sz="3200" dirty="0">
                <a:solidFill>
                  <a:schemeClr val="bg1"/>
                </a:solidFill>
              </a:rPr>
              <a:t>Gheorghe-</a:t>
            </a:r>
            <a:r>
              <a:rPr lang="en-US" sz="3200" dirty="0">
                <a:solidFill>
                  <a:schemeClr val="bg1"/>
                </a:solidFill>
              </a:rPr>
              <a:t>Cristian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Testing: Gheorghe Iulia</a:t>
            </a:r>
            <a:r>
              <a:rPr lang="ro-RO" sz="3200" dirty="0">
                <a:solidFill>
                  <a:schemeClr val="bg1"/>
                </a:solidFill>
              </a:rPr>
              <a:t>na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44425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653783" y="1858824"/>
            <a:ext cx="45961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Demo time!</a:t>
            </a:r>
            <a:endParaRPr lang="en-LT" sz="9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6E76C-06AA-3528-8419-0BF1BD8BED74}"/>
              </a:ext>
            </a:extLst>
          </p:cNvPr>
          <p:cNvSpPr txBox="1"/>
          <p:nvPr/>
        </p:nvSpPr>
        <p:spPr>
          <a:xfrm>
            <a:off x="1381252" y="2988106"/>
            <a:ext cx="101724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prog</a:t>
            </a:r>
            <a:r>
              <a:rPr lang="ro-RO" dirty="0">
                <a:solidFill>
                  <a:schemeClr val="bg1"/>
                </a:solidFill>
              </a:rPr>
              <a:t>ă</a:t>
            </a:r>
            <a:r>
              <a:rPr lang="en-US" dirty="0">
                <a:solidFill>
                  <a:schemeClr val="bg1"/>
                </a:solidFill>
              </a:rPr>
              <a:t>mele</a:t>
            </a:r>
            <a:r>
              <a:rPr lang="ro-RO" dirty="0">
                <a:solidFill>
                  <a:schemeClr val="bg1"/>
                </a:solidFill>
              </a:rPr>
              <a:t> scrise de tester în limbaj de asamblare folosind setul nostru de instrucțiuni și asamblorul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Program de </a:t>
            </a:r>
            <a:r>
              <a:rPr lang="en-US" dirty="0" err="1">
                <a:solidFill>
                  <a:schemeClr val="bg1"/>
                </a:solidFill>
              </a:rPr>
              <a:t>calcul</a:t>
            </a:r>
            <a:r>
              <a:rPr lang="en-US" dirty="0">
                <a:solidFill>
                  <a:schemeClr val="bg1"/>
                </a:solidFill>
              </a:rPr>
              <a:t> 1 + 2 + … + 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Program de </a:t>
            </a:r>
            <a:r>
              <a:rPr lang="en-US" dirty="0" err="1">
                <a:solidFill>
                  <a:schemeClr val="bg1"/>
                </a:solidFill>
              </a:rPr>
              <a:t>calcul</a:t>
            </a:r>
            <a:r>
              <a:rPr lang="en-US" dirty="0">
                <a:solidFill>
                  <a:schemeClr val="bg1"/>
                </a:solidFill>
              </a:rPr>
              <a:t> CMMDC a </a:t>
            </a:r>
            <a:r>
              <a:rPr lang="en-US" dirty="0" err="1">
                <a:solidFill>
                  <a:schemeClr val="bg1"/>
                </a:solidFill>
              </a:rPr>
              <a:t>dou</a:t>
            </a:r>
            <a:r>
              <a:rPr lang="ro-RO" dirty="0">
                <a:solidFill>
                  <a:schemeClr val="bg1"/>
                </a:solidFill>
              </a:rPr>
              <a:t>ă numere</a:t>
            </a:r>
          </a:p>
          <a:p>
            <a:pPr marL="342900" indent="-342900">
              <a:buAutoNum type="arabicPeriod"/>
            </a:pPr>
            <a:r>
              <a:rPr lang="ro-RO" dirty="0">
                <a:solidFill>
                  <a:schemeClr val="bg1"/>
                </a:solidFill>
              </a:rPr>
              <a:t>Program de calcul putere a două numere, folosind proceduri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Documenta</a:t>
            </a:r>
            <a:r>
              <a:rPr lang="ro-RO" dirty="0" err="1">
                <a:solidFill>
                  <a:schemeClr val="bg1"/>
                </a:solidFill>
              </a:rPr>
              <a:t>ția</a:t>
            </a:r>
            <a:r>
              <a:rPr lang="ro-RO" dirty="0">
                <a:solidFill>
                  <a:schemeClr val="bg1"/>
                </a:solidFill>
              </a:rPr>
              <a:t> proiectului poate fi </a:t>
            </a:r>
            <a:r>
              <a:rPr lang="ro-RO" dirty="0" err="1">
                <a:solidFill>
                  <a:schemeClr val="bg1"/>
                </a:solidFill>
              </a:rPr>
              <a:t>gasită</a:t>
            </a:r>
            <a:r>
              <a:rPr lang="ro-RO" dirty="0">
                <a:solidFill>
                  <a:schemeClr val="bg1"/>
                </a:solidFill>
              </a:rPr>
              <a:t> pe </a:t>
            </a:r>
            <a:r>
              <a:rPr lang="ro-RO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  <a:hlinkClick r:id="rId8"/>
              </a:rPr>
              <a:t>https://github.com/Carry-Home/gpp_calc/blob/main/doc/Documentatie_GPP.pdf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869276" y="3532924"/>
            <a:ext cx="4453463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Setul</a:t>
            </a:r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de</a:t>
            </a:r>
          </a:p>
          <a:p>
            <a:pPr algn="ctr"/>
            <a:r>
              <a:rPr lang="en-US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endParaRPr lang="ro-RO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44425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290277" y="1546648"/>
            <a:ext cx="9432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Instrucțiuni transfer ACC -</a:t>
            </a:r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registru</a:t>
            </a:r>
            <a:endParaRPr lang="en-LT" sz="72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002341-AB6B-4536-F4FF-EB6ABB897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25124"/>
              </p:ext>
            </p:extLst>
          </p:nvPr>
        </p:nvGraphicFramePr>
        <p:xfrm>
          <a:off x="3129118" y="2657815"/>
          <a:ext cx="5754370" cy="1744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15102889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614613688"/>
                    </a:ext>
                  </a:extLst>
                </a:gridCol>
                <a:gridCol w="2793365">
                  <a:extLst>
                    <a:ext uri="{9D8B030D-6E8A-4147-A177-3AD203B41FA5}">
                      <a16:colId xmlns:a16="http://schemas.microsoft.com/office/drawing/2014/main" val="384433625"/>
                    </a:ext>
                  </a:extLst>
                </a:gridCol>
              </a:tblGrid>
              <a:tr h="58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Other 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529199"/>
                  </a:ext>
                </a:extLst>
              </a:tr>
              <a:tr h="58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TRX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0000000000000000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489820"/>
                  </a:ext>
                </a:extLst>
              </a:tr>
              <a:tr h="58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000001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TRY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0000000000000000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226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765944" y="1546648"/>
            <a:ext cx="104807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care lucrează cu memoria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661B34-7627-6039-9964-F8775BBFB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92516"/>
              </p:ext>
            </p:extLst>
          </p:nvPr>
        </p:nvGraphicFramePr>
        <p:xfrm>
          <a:off x="2919755" y="2710670"/>
          <a:ext cx="6391788" cy="1485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0871">
                  <a:extLst>
                    <a:ext uri="{9D8B030D-6E8A-4147-A177-3AD203B41FA5}">
                      <a16:colId xmlns:a16="http://schemas.microsoft.com/office/drawing/2014/main" val="1532005542"/>
                    </a:ext>
                  </a:extLst>
                </a:gridCol>
                <a:gridCol w="1668128">
                  <a:extLst>
                    <a:ext uri="{9D8B030D-6E8A-4147-A177-3AD203B41FA5}">
                      <a16:colId xmlns:a16="http://schemas.microsoft.com/office/drawing/2014/main" val="746109818"/>
                    </a:ext>
                  </a:extLst>
                </a:gridCol>
                <a:gridCol w="1714681">
                  <a:extLst>
                    <a:ext uri="{9D8B030D-6E8A-4147-A177-3AD203B41FA5}">
                      <a16:colId xmlns:a16="http://schemas.microsoft.com/office/drawing/2014/main" val="272649719"/>
                    </a:ext>
                  </a:extLst>
                </a:gridCol>
                <a:gridCol w="1388108">
                  <a:extLst>
                    <a:ext uri="{9D8B030D-6E8A-4147-A177-3AD203B41FA5}">
                      <a16:colId xmlns:a16="http://schemas.microsoft.com/office/drawing/2014/main" val="2128522693"/>
                    </a:ext>
                  </a:extLst>
                </a:gridCol>
              </a:tblGrid>
              <a:tr h="751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3653846"/>
                  </a:ext>
                </a:extLst>
              </a:tr>
              <a:tr h="367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LDR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609395"/>
                  </a:ext>
                </a:extLst>
              </a:tr>
              <a:tr h="367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STR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&lt;9&gt;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0456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F347EE-59A3-FBFF-B35E-DB09A411CFDF}"/>
              </a:ext>
            </a:extLst>
          </p:cNvPr>
          <p:cNvSpPr txBox="1"/>
          <p:nvPr/>
        </p:nvSpPr>
        <p:spPr>
          <a:xfrm>
            <a:off x="1166609" y="4408546"/>
            <a:ext cx="10053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Address: 0 – X</a:t>
            </a: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         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1 - Y</a:t>
            </a: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Immediate is on 9 bits, so Data Memory needs to have maximum 512 locations, each location has 16 bits.</a:t>
            </a: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51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341423" y="1546648"/>
            <a:ext cx="93297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care lucrează cu stiva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347EE-59A3-FBFF-B35E-DB09A411CFDF}"/>
              </a:ext>
            </a:extLst>
          </p:cNvPr>
          <p:cNvSpPr txBox="1"/>
          <p:nvPr/>
        </p:nvSpPr>
        <p:spPr>
          <a:xfrm>
            <a:off x="2112630" y="4380711"/>
            <a:ext cx="7907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 instructions can push/pop values from the following registers onto the stack: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00 – 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01 – 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– ACC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11 - PC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5B9CB2-63D6-B530-501C-5D59B848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35"/>
              </p:ext>
            </p:extLst>
          </p:nvPr>
        </p:nvGraphicFramePr>
        <p:xfrm>
          <a:off x="3088912" y="2839744"/>
          <a:ext cx="5754370" cy="882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648158240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2774113157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101485703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622125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92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PSH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&lt;2&gt;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&lt;8&gt;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9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POP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&lt;2&gt;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&lt;8&gt;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09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0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392466" y="1546648"/>
            <a:ext cx="52277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de salt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347EE-59A3-FBFF-B35E-DB09A411CFDF}"/>
              </a:ext>
            </a:extLst>
          </p:cNvPr>
          <p:cNvSpPr txBox="1"/>
          <p:nvPr/>
        </p:nvSpPr>
        <p:spPr>
          <a:xfrm>
            <a:off x="2112630" y="4380711"/>
            <a:ext cx="828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JMP and RET will be implemented as </a:t>
            </a:r>
            <a:r>
              <a:rPr kumimoji="0" lang="en-US" altLang="ro-RO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pseudoinstructions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 JMP [</a:t>
            </a:r>
            <a:r>
              <a:rPr kumimoji="0" lang="en-US" altLang="ro-RO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should generate: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PSH PC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 [</a:t>
            </a:r>
            <a:r>
              <a:rPr kumimoji="0" lang="en-US" altLang="ro-RO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RET instruction should generate POP PC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9FCE21-4798-C9A8-3CC1-B262B306A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28239"/>
              </p:ext>
            </p:extLst>
          </p:nvPr>
        </p:nvGraphicFramePr>
        <p:xfrm>
          <a:off x="3785807" y="2458701"/>
          <a:ext cx="4504690" cy="1745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692903203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2761867567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3481452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Address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491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BRZ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505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BRN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BRC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371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001001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BRO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359425"/>
                  </a:ext>
                </a:extLst>
              </a:tr>
              <a:tr h="85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001010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BRA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789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JMP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&lt;10&gt;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888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RET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0000000000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692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26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718135" y="1546648"/>
            <a:ext cx="85763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aritmetice și logice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9D740F-EB90-BD54-FF5B-30C0A1173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30660"/>
              </p:ext>
            </p:extLst>
          </p:nvPr>
        </p:nvGraphicFramePr>
        <p:xfrm>
          <a:off x="3191193" y="2500243"/>
          <a:ext cx="5754370" cy="2628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429241723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3222147159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4151764199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301824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474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001101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2814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001110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SUB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774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001111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LSR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401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LSL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2162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MUL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54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DIV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1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MOD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01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CMP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290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INC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000000000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125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DEC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000000000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72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0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54175" y="1546648"/>
            <a:ext cx="11104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Instrucțiuni mutare 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immediate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- registru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FF739D-CA65-AE05-95C7-956696D06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516832"/>
              </p:ext>
            </p:extLst>
          </p:nvPr>
        </p:nvGraphicFramePr>
        <p:xfrm>
          <a:off x="3124028" y="3595858"/>
          <a:ext cx="5754370" cy="664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3636204148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1601426311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82978121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92282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5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MOV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&lt;9&gt;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754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90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1023</Words>
  <Application>Microsoft Office PowerPoint</Application>
  <PresentationFormat>Widescreen</PresentationFormat>
  <Paragraphs>231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Dragoș-Sebastian-Mihaly Efrem</cp:lastModifiedBy>
  <cp:revision>24</cp:revision>
  <dcterms:created xsi:type="dcterms:W3CDTF">2020-12-19T18:59:10Z</dcterms:created>
  <dcterms:modified xsi:type="dcterms:W3CDTF">2022-12-16T05:10:13Z</dcterms:modified>
</cp:coreProperties>
</file>